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handoutMasterIdLst>
    <p:handoutMasterId r:id="rId2"/>
  </p:handoutMasterIdLst>
  <p:sldIdLst>
    <p:sldId id="263" r:id="rId3"/>
    <p:sldId id="264" r:id="rId4"/>
    <p:sldId id="259" r:id="rId5"/>
    <p:sldId id="270" r:id="rId6"/>
    <p:sldId id="261" r:id="rId7"/>
    <p:sldId id="273" r:id="rId8"/>
    <p:sldId id="271" r:id="rId9"/>
    <p:sldId id="275" r:id="rId10"/>
    <p:sldId id="258" r:id="rId11"/>
    <p:sldId id="282" r:id="rId12"/>
    <p:sldId id="256" r:id="rId13"/>
    <p:sldId id="266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32" y="5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36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handoutMaster" Target="handoutMasters/handout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8079CD90-B84F-40F6-93C7-89B7C0D78BE1}" type="datetime1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28861DBC-E287-4AB7-A723-AD76C078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15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1096F-3BDC-4700-ADB4-15FD1BCEC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583E4F-3FF8-43C9-9FC7-5D4AF27F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92B07-7037-40A3-B644-60C57BE8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3888B-10B3-4C2D-9609-AADC06C3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BA48C-D623-48EB-973B-FF59AC3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08618-BEAE-4C02-BECD-2FC9C996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C3600E-4B44-4B80-8B23-A72D56A24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6C80BC-F02B-43D0-9055-9664B526F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AC4C9-E3A0-49FF-B531-A6D63448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510C10-D4F9-42A2-971F-D5CE3D75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1A849-5B2D-48CF-8760-75A097AB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8E4D9-4BA3-4B19-AB0C-2C68EB3F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A123FD-A3E4-44FE-9582-F91A9A67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3D8E1-9F74-47E8-AC3F-42F9F7CC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8622A-1481-44C8-A2F3-46FC414A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DA3D-E785-454A-91AC-AD248974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1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234D34-71EB-4521-9EBC-3ACCAA91E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81B46F-F8D5-4E97-92EF-B6CF2302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C5495-EACB-4E0A-B60E-04A98AA0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16C8E-DB8A-4532-87AE-068630F5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DD780-E067-400C-9EB6-1A28997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9146-E215-4077-8BB5-400D9047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A1B71-C8F5-404C-AB6F-420673A31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F2033-1ECB-4B0E-9F02-53A98C3C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6123B-8136-4A78-948F-F280DAE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A16C4-09A9-436F-A877-200E8D56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8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776D-FA7D-49FC-A87C-DB237B42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80AB9-E996-4320-A5CE-24FA0E5D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BD8C4-5E4F-47A2-9C6F-DCDBC28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26642-1055-4006-ABB1-680526A8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AEBE3-F31F-465E-A361-5C2DDA0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3B8E6-9A5D-4BA1-9E8F-02395B42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F42AB-5C54-4C7A-A819-36FCF326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2F60D-6AC7-4445-8250-B1A4EF2C7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5C45D-D932-40B1-9F26-4F363E4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6A09F-8301-4993-ADE7-AC7BC335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C658D-9D61-4FC4-8BED-AAF450EB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A505-2925-42F1-8E9A-3C6C1E35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55E6E-6CA4-4028-8AE8-DC5A23EF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90D28-B7A1-45CB-9085-A82310C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B5C1D3-779D-4E37-8541-D1A9DB798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0ED9B5-4F5B-4611-AABD-BFE2742E0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D98202-A188-4312-AE65-FB92B046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CB7A18-E8E1-4912-AFE6-8758AAD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4E2F2-6F6A-45C3-B977-C62EEB4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3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48DC2-CB63-477D-9946-4BB28AD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EE9234-88DF-4B6E-A2F7-DDEEC3CD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00AE9-D6FC-4F22-8DFD-DFDF2E9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5B4BB6-6E6B-44C9-9802-80E82A5E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250" y="6356350"/>
            <a:ext cx="2743200" cy="365125"/>
          </a:xfrm>
        </p:spPr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078" y="6356351"/>
            <a:ext cx="1239082" cy="365124"/>
          </a:xfrm>
        </p:spPr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ACC92-BC21-478A-97BD-5875C3AC1756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F2DED1-3FBB-43A6-A52E-ACDF6069E074}"/>
              </a:ext>
            </a:extLst>
          </p:cNvPr>
          <p:cNvCxnSpPr/>
          <p:nvPr userDrawn="1"/>
        </p:nvCxnSpPr>
        <p:spPr>
          <a:xfrm>
            <a:off x="1302026" y="1351722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57B4D0-F13F-449E-A5C2-0B3314C5595F}"/>
              </a:ext>
            </a:extLst>
          </p:cNvPr>
          <p:cNvCxnSpPr/>
          <p:nvPr userDrawn="1"/>
        </p:nvCxnSpPr>
        <p:spPr>
          <a:xfrm>
            <a:off x="1302026" y="6513444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47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94B05E-1BC7-40B2-A725-2FAA4EEB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8507-1D45-4BDF-9F0C-4F5C9A0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09135-E271-42FB-BF34-7ACCC88F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8AEFB-2470-42F8-987E-5E8A8D48A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ADB26-872C-4128-929D-3DBDE39B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5FDB5-ADEC-4794-92CB-59EC8E2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F810A2-5470-4CF5-B073-26DF3EBB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F9421-52C2-4DA9-B844-603C237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01540F-ABEA-45E9-8A3C-C639B8EC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73A7B-17A8-46AB-AF6E-ED255332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C929B-F961-4C8D-9436-5FCED581A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3DEFC-38BC-4783-9608-D539A73C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4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jpeg"  /><Relationship Id="rId3" Type="http://schemas.openxmlformats.org/officeDocument/2006/relationships/image" Target="../media/image18.jpeg"  /><Relationship Id="rId4" Type="http://schemas.openxmlformats.org/officeDocument/2006/relationships/image" Target="../media/image1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3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4.jpeg"  /><Relationship Id="rId3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jpeg"  /><Relationship Id="rId3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8.jpeg"  /><Relationship Id="rId3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5.jpeg"  /><Relationship Id="rId3" Type="http://schemas.openxmlformats.org/officeDocument/2006/relationships/image" Target="../media/image1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07F5354-40A2-4C19-AEAE-CA62D712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A2C5C0-4008-46A8-84E9-96CCA2D01FF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4190EC-D9A5-44FB-A5AE-FE406EE96D6E}"/>
              </a:ext>
            </a:extLst>
          </p:cNvPr>
          <p:cNvSpPr/>
          <p:nvPr/>
        </p:nvSpPr>
        <p:spPr>
          <a:xfrm>
            <a:off x="680720" y="1971040"/>
            <a:ext cx="6299200" cy="407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19284" y="2721114"/>
            <a:ext cx="458128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accent1"/>
                </a:solidFill>
              </a:rPr>
              <a:t>2023</a:t>
            </a:r>
            <a:r>
              <a:rPr lang="ko-KR" altLang="en-US" sz="4000" b="1">
                <a:solidFill>
                  <a:schemeClr val="accent1"/>
                </a:solidFill>
              </a:rPr>
              <a:t> 스마트 팩토리</a:t>
            </a:r>
            <a:endParaRPr lang="ko-KR" altLang="en-US" sz="4000" b="1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9641" y="3866345"/>
            <a:ext cx="6057659" cy="696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/>
              <a:t>컴퓨터 제조 공장 프로그램</a:t>
            </a:r>
            <a:endParaRPr lang="ko-KR" altLang="en-US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480EC-B315-4997-AE8E-C9BC42BBFE0D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11069198" y="4953000"/>
            <a:ext cx="1122802" cy="16078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조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 Light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김기종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 Light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오동용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 Light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김상훈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 Light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김관우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 Light"/>
              <a:cs typeface="Arial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44075" y="6553200"/>
            <a:ext cx="24479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51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99796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4.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5067934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폼사진 공정과정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!!</a:t>
            </a:r>
            <a:endParaRPr lang="en-US" altLang="ko-KR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 rot="0">
            <a:off x="1534160" y="1986740"/>
            <a:ext cx="4561840" cy="3829532"/>
            <a:chOff x="1534160" y="1924994"/>
            <a:chExt cx="4561840" cy="382953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34160" y="1924994"/>
              <a:ext cx="4561840" cy="304122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534160" y="4966222"/>
              <a:ext cx="4561840" cy="7883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6888480" y="1986740"/>
            <a:ext cx="4561840" cy="3829532"/>
            <a:chOff x="6888480" y="1924994"/>
            <a:chExt cx="4561840" cy="382953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888480" y="1924994"/>
              <a:ext cx="4561840" cy="3041466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6888480" y="4966222"/>
              <a:ext cx="4561840" cy="7883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302485" y="5160510"/>
            <a:ext cx="30251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56805" y="5160510"/>
            <a:ext cx="30251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14942" y="6625274"/>
            <a:ext cx="3277057" cy="23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B0B73A-B813-4703-B90E-894D5968F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231E9-DC73-435B-A016-E0E73A897B33}"/>
              </a:ext>
            </a:extLst>
          </p:cNvPr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9486B-6C5B-4768-8CAD-FA344B0E9F3F}"/>
              </a:ext>
            </a:extLst>
          </p:cNvPr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61810" y="2985066"/>
            <a:ext cx="4469130" cy="756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개선 및 보완 과정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5EE2D-3658-4268-91AD-7CAB2D69DE7F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D19F09A-689E-4110-842D-9C39F4D66AA2}"/>
              </a:ext>
            </a:extLst>
          </p:cNvPr>
          <p:cNvGrpSpPr/>
          <p:nvPr/>
        </p:nvGrpSpPr>
        <p:grpSpPr>
          <a:xfrm>
            <a:off x="7909747" y="2000519"/>
            <a:ext cx="2397760" cy="769441"/>
            <a:chOff x="7205150" y="2083172"/>
            <a:chExt cx="2397760" cy="76944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DEFE10-7616-424A-9D84-C2C01A9C0519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931FDA-B7F7-4129-AC94-897857743709}"/>
                </a:ext>
              </a:extLst>
            </p:cNvPr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4,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54597" y="6543631"/>
            <a:ext cx="2337403" cy="31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9777" y="203200"/>
            <a:ext cx="9575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4 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52879" y="213360"/>
            <a:ext cx="5067934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개선 및 보안 과정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27CEB6-A02B-4E15-B192-17C21E9E8174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2CDA27-06DE-4A80-8893-8DDD74C74F6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FA6006-6236-44C3-810F-6E74AC4A8744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0F0BEB-3BCC-4199-930F-C55AED6BD60C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40CE8C-89F5-4E7A-8F13-033A1F5944A2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1213082" y="2052321"/>
            <a:ext cx="10978917" cy="3647440"/>
            <a:chOff x="0" y="1869440"/>
            <a:chExt cx="12192000" cy="4050453"/>
          </a:xfrm>
        </p:grpSpPr>
        <p:sp>
          <p:nvSpPr>
            <p:cNvPr id="3" name="직사각형 2"/>
            <p:cNvSpPr/>
            <p:nvPr/>
          </p:nvSpPr>
          <p:spPr>
            <a:xfrm>
              <a:off x="0" y="1869440"/>
              <a:ext cx="4064000" cy="40504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064000" y="1869440"/>
              <a:ext cx="4064000" cy="40504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128000" y="1869440"/>
              <a:ext cx="4064000" cy="40504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311" y="4300340"/>
              <a:ext cx="3261367" cy="1116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en-US" altLang="ko-KR" sz="1200"/>
                <a:t>1.</a:t>
              </a:r>
              <a:r>
                <a:rPr lang="ko-KR" altLang="en-US" sz="1200"/>
                <a:t> 코드 최적화</a:t>
              </a:r>
              <a:endParaRPr lang="ko-KR" altLang="en-US" sz="1200"/>
            </a:p>
            <a:p>
              <a:pPr algn="just">
                <a:defRPr/>
              </a:pPr>
              <a:r>
                <a:rPr lang="ko-KR" altLang="en-US" sz="1200"/>
                <a:t>깔끔하고 최적화된 코드는 버그를 찾고 수정하기 쉽습니다. 코드가 더 읽기 쉽고 이해하기 쉬우면, 개발자들은 빠르게 문제를 해결후 새로운 기능을 추가할 수 있습니다.</a:t>
              </a:r>
              <a:endParaRPr lang="ko-KR" alt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65316" y="4300337"/>
              <a:ext cx="3261361" cy="1317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en-US" altLang="ko-KR" sz="1200"/>
                <a:t>2.</a:t>
              </a:r>
              <a:r>
                <a:rPr lang="ko-KR" altLang="en-US" sz="1200"/>
                <a:t> </a:t>
              </a:r>
              <a:r>
                <a:rPr lang="en-US" altLang="ko-KR" sz="1200"/>
                <a:t>UI </a:t>
              </a:r>
              <a:r>
                <a:rPr lang="ko-KR" altLang="en-US" sz="1200"/>
                <a:t>개선</a:t>
              </a:r>
              <a:endParaRPr lang="ko-KR" altLang="en-US" sz="1200"/>
            </a:p>
            <a:p>
              <a:pPr algn="just">
                <a:defRPr/>
              </a:pPr>
              <a:r>
                <a:rPr lang="ko-KR" altLang="en-US" sz="1200"/>
                <a:t>사용자 친화적인 디자인과 직관적인 사용자 경험을 제공함으로써 사용자들이 제품이나 서비스를 더 쉽게 이해하고 사용할 수 있게 도와줍니다. 이는 사용자 만족도를 크게 향상시킵니다.</a:t>
              </a:r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529318" y="4300337"/>
              <a:ext cx="3261360" cy="1518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en-US" altLang="ko-KR" sz="1200"/>
                <a:t>3.</a:t>
              </a:r>
              <a:r>
                <a:rPr lang="ko-KR" altLang="en-US" sz="1200"/>
                <a:t> 주문 조회 기능 추가</a:t>
              </a:r>
              <a:endParaRPr lang="ko-KR" altLang="en-US" sz="1200"/>
            </a:p>
            <a:p>
              <a:pPr algn="just">
                <a:defRPr/>
              </a:pPr>
              <a:r>
                <a:rPr lang="ko-KR" altLang="en-US" sz="1200"/>
                <a:t>사용자들은 자신의 주문 내역을 쉽게 확인할 수 있으므로 주문 상태와 세부 정보를 빠르게 접근할 수 있습니다. 이는 사용자들이 주문을 추적하고 관리하는 데 도움을 줄 것입니다.</a:t>
              </a:r>
              <a:endParaRPr lang="ko-KR" altLang="en-US" sz="1200"/>
            </a:p>
            <a:p>
              <a:pPr algn="just">
                <a:defRPr/>
              </a:pPr>
              <a:endParaRPr lang="ko-KR" altLang="en-US" sz="1200"/>
            </a:p>
          </p:txBody>
        </p:sp>
      </p:grp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1649" y="2266553"/>
            <a:ext cx="2457450" cy="1828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73265" y="2441575"/>
            <a:ext cx="3052248" cy="15581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043062" y="6572212"/>
            <a:ext cx="2048160" cy="266737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24280" y="2334085"/>
            <a:ext cx="2534083" cy="1822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618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B2C9D9-D60F-4B79-831F-722BC1F5C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 rot="0">
            <a:off x="579119" y="2639396"/>
            <a:ext cx="4921183" cy="1579207"/>
            <a:chOff x="7205150" y="2083172"/>
            <a:chExt cx="2397760" cy="769441"/>
          </a:xfrm>
        </p:grpSpPr>
        <p:sp>
          <p:nvSpPr>
            <p:cNvPr id="5" name="직사각형 4"/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spc="600">
                <a:latin typeface="+mj-ea"/>
                <a:ea typeface="+mj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02411" y="2297108"/>
              <a:ext cx="1597394" cy="343236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ko-KR" altLang="en-US" sz="4000" b="1" spc="60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  <a:r>
                <a:rPr lang="en-US" altLang="ko-KR" sz="4000" b="1" spc="60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en-US" altLang="ko-KR" sz="4000" b="1" spc="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399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53A59-90F4-41D6-BF83-A09DF4AD0E24}"/>
              </a:ext>
            </a:extLst>
          </p:cNvPr>
          <p:cNvSpPr txBox="1"/>
          <p:nvPr/>
        </p:nvSpPr>
        <p:spPr>
          <a:xfrm>
            <a:off x="731520" y="558800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  <a:t>목차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3E936-C7CA-4660-A9DD-8CAADF3B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5680" y="0"/>
            <a:ext cx="738632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 rot="0">
            <a:off x="731520" y="1576240"/>
            <a:ext cx="3036570" cy="584776"/>
            <a:chOff x="731520" y="1576240"/>
            <a:chExt cx="3036570" cy="584776"/>
          </a:xfrm>
        </p:grpSpPr>
        <p:sp>
          <p:nvSpPr>
            <p:cNvPr id="8" name="TextBox 7"/>
            <p:cNvSpPr txBox="1"/>
            <p:nvPr/>
          </p:nvSpPr>
          <p:spPr>
            <a:xfrm flipH="1">
              <a:off x="731520" y="1576240"/>
              <a:ext cx="7518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</a:rPr>
                <a:t>01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5371" y="1637796"/>
              <a:ext cx="224271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목표</a:t>
              </a:r>
              <a:endParaRPr lang="ko-KR" altLang="en-US" sz="28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 rot="0">
            <a:off x="731520" y="3000513"/>
            <a:ext cx="2798445" cy="584776"/>
            <a:chOff x="731520" y="1960582"/>
            <a:chExt cx="2798445" cy="584776"/>
          </a:xfrm>
        </p:grpSpPr>
        <p:sp>
          <p:nvSpPr>
            <p:cNvPr id="12" name="TextBox 11"/>
            <p:cNvSpPr txBox="1"/>
            <p:nvPr/>
          </p:nvSpPr>
          <p:spPr>
            <a:xfrm flipH="1">
              <a:off x="731520" y="1576240"/>
              <a:ext cx="7518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</a:rPr>
                <a:t>02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25371" y="1637796"/>
              <a:ext cx="200459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기획 및 설계</a:t>
              </a:r>
              <a:endParaRPr lang="ko-KR" altLang="en-US" sz="28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 rot="0">
            <a:off x="731520" y="3656102"/>
            <a:ext cx="2388870" cy="584776"/>
            <a:chOff x="731520" y="1576240"/>
            <a:chExt cx="2388870" cy="584776"/>
          </a:xfrm>
        </p:grpSpPr>
        <p:sp>
          <p:nvSpPr>
            <p:cNvPr id="15" name="TextBox 14"/>
            <p:cNvSpPr txBox="1"/>
            <p:nvPr/>
          </p:nvSpPr>
          <p:spPr>
            <a:xfrm flipH="1">
              <a:off x="731520" y="1576240"/>
              <a:ext cx="7518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</a:rPr>
                <a:t>03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25371" y="1637796"/>
              <a:ext cx="159501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공정 과정</a:t>
              </a:r>
              <a:endParaRPr lang="ko-KR" altLang="en-US" sz="28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 rot="0">
            <a:off x="731520" y="4696032"/>
            <a:ext cx="3446145" cy="584776"/>
            <a:chOff x="731520" y="1576240"/>
            <a:chExt cx="3446145" cy="584776"/>
          </a:xfrm>
        </p:grpSpPr>
        <p:sp>
          <p:nvSpPr>
            <p:cNvPr id="18" name="TextBox 17"/>
            <p:cNvSpPr txBox="1"/>
            <p:nvPr/>
          </p:nvSpPr>
          <p:spPr>
            <a:xfrm flipH="1">
              <a:off x="731520" y="1576240"/>
              <a:ext cx="7518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</a:rPr>
                <a:t>04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25371" y="1637796"/>
              <a:ext cx="265229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개선 및 보완과정</a:t>
              </a:r>
              <a:endParaRPr lang="ko-KR" altLang="en-US" sz="28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865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0696E2-206D-4C7E-8C0A-B84913D68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E70F4-0DAA-4D1F-A606-D1C0871A6CDC}"/>
              </a:ext>
            </a:extLst>
          </p:cNvPr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7BEB5-B81A-4E1A-9B39-2070C64913DB}"/>
              </a:ext>
            </a:extLst>
          </p:cNvPr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2335" y="2985066"/>
            <a:ext cx="3621405" cy="756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목표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D53F47-52CD-4C87-A686-E969988A4254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2B50A2-9E44-4DE3-A956-B4122EC0BA28}"/>
              </a:ext>
            </a:extLst>
          </p:cNvPr>
          <p:cNvGrpSpPr/>
          <p:nvPr/>
        </p:nvGrpSpPr>
        <p:grpSpPr>
          <a:xfrm>
            <a:off x="7205150" y="2083172"/>
            <a:ext cx="2397760" cy="769441"/>
            <a:chOff x="7205150" y="2083172"/>
            <a:chExt cx="2397760" cy="76944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8ED701F-D64E-40AD-8DDA-3DB179A12EE5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9D48B6-8A88-4C1B-93DE-9AF83D21D018}"/>
                </a:ext>
              </a:extLst>
            </p:cNvPr>
            <p:cNvSpPr txBox="1"/>
            <p:nvPr/>
          </p:nvSpPr>
          <p:spPr>
            <a:xfrm>
              <a:off x="7394206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1,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77350" y="6553200"/>
            <a:ext cx="29146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08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413448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프로젝트 목표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504263" y="3061886"/>
            <a:ext cx="5270520" cy="301315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ko-KR" altLang="en-US" sz="1600"/>
              <a:t>컴퓨터 제조 공장 프로그램은 공장 내에서의 효율적인 컴퓨터 제조 및 관리 프로세스를 자동화하고 최적화하는 것입니다. 이를 통해 생산성 향상과 오류 감소, 원활한 공정 흐름을 구축하여 고객들에게 고품질의 컴퓨터를 제공하는 것을 목적으로 합니다.</a:t>
            </a:r>
            <a:endParaRPr lang="ko-KR" altLang="en-US" sz="1600"/>
          </a:p>
          <a:p>
            <a:pPr algn="just">
              <a:lnSpc>
                <a:spcPct val="120000"/>
              </a:lnSpc>
              <a:defRPr/>
            </a:pPr>
            <a:endParaRPr lang="ko-KR" altLang="en-US" sz="1600"/>
          </a:p>
          <a:p>
            <a:pPr algn="just">
              <a:lnSpc>
                <a:spcPct val="120000"/>
              </a:lnSpc>
              <a:defRPr/>
            </a:pPr>
            <a:r>
              <a:rPr lang="ko-KR" altLang="en-US" sz="1600"/>
              <a:t>컴퓨터 제조 공장 프로그램은 생산 과정을 최적화하고 효율적으로 관리함으로써 고품질의 컴퓨터를 생산하고 배송하는 과정을 목표로 지향합니다.</a:t>
            </a:r>
            <a:endParaRPr lang="ko-KR" altLang="en-US" sz="1600"/>
          </a:p>
          <a:p>
            <a:pPr algn="just">
              <a:lnSpc>
                <a:spcPct val="120000"/>
              </a:lnSpc>
              <a:defRPr/>
            </a:pPr>
            <a:endParaRPr lang="ko-KR" alt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6504263" y="1932234"/>
            <a:ext cx="4883827" cy="5709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컴퓨터 제조 공장 프로그램</a:t>
            </a:r>
            <a:endParaRPr lang="ko-KR" altLang="en-US" sz="32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7CB0198-6F62-43F2-A19B-3401AA9E71FA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8174" y="2014535"/>
            <a:ext cx="5635817" cy="3754210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97344" y="6534150"/>
            <a:ext cx="24860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16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1C3595-12C7-4D8F-B9F8-FC9543E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0085" y="3044280"/>
            <a:ext cx="3230880" cy="7542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기획 및 설계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6FAEF-1443-4E99-ABC7-5B2FFB234BE9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8A15DC-4C1A-426E-9EDD-CEFA88F61B53}"/>
              </a:ext>
            </a:extLst>
          </p:cNvPr>
          <p:cNvGrpSpPr/>
          <p:nvPr/>
        </p:nvGrpSpPr>
        <p:grpSpPr>
          <a:xfrm>
            <a:off x="4897120" y="2083172"/>
            <a:ext cx="2397760" cy="769441"/>
            <a:chOff x="7205150" y="2083172"/>
            <a:chExt cx="2397760" cy="7694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5BD919-B27C-4A44-85A6-FE6017339706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652D08-C0A5-4F05-AA5E-B5CF4354D0C4}"/>
                </a:ext>
              </a:extLst>
            </p:cNvPr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2,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96155" y="6581739"/>
            <a:ext cx="2295845" cy="25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84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3658234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기획 및 설계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7D28F1B5-4326-4F6A-B2C3-B7DC5468C077}"/>
              </a:ext>
            </a:extLst>
          </p:cNvPr>
          <p:cNvSpPr/>
          <p:nvPr/>
        </p:nvSpPr>
        <p:spPr>
          <a:xfrm>
            <a:off x="1482851" y="1587411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6" name="그룹 275"/>
          <p:cNvGrpSpPr/>
          <p:nvPr/>
        </p:nvGrpSpPr>
        <p:grpSpPr>
          <a:xfrm rot="0">
            <a:off x="1480564" y="1576156"/>
            <a:ext cx="668244" cy="668244"/>
            <a:chOff x="1289606" y="1576156"/>
            <a:chExt cx="668244" cy="668244"/>
          </a:xfrm>
        </p:grpSpPr>
        <p:sp>
          <p:nvSpPr>
            <p:cNvPr id="18" name="직사각형 17"/>
            <p:cNvSpPr/>
            <p:nvPr/>
          </p:nvSpPr>
          <p:spPr>
            <a:xfrm>
              <a:off x="1289606" y="1576156"/>
              <a:ext cx="668244" cy="668244"/>
            </a:xfrm>
            <a:prstGeom prst="rect">
              <a:avLst/>
            </a:prstGeom>
            <a:solidFill>
              <a:srgbClr val="fd8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13052" y="1617891"/>
              <a:ext cx="440055" cy="5709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3200" b="1">
                  <a:solidFill>
                    <a:schemeClr val="bg1"/>
                  </a:solidFill>
                </a:rPr>
                <a:t>1</a:t>
              </a:r>
              <a:endParaRPr lang="en-US" altLang="ko-KR" sz="3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75" name="그룹 274"/>
          <p:cNvGrpSpPr/>
          <p:nvPr/>
        </p:nvGrpSpPr>
        <p:grpSpPr>
          <a:xfrm rot="0">
            <a:off x="2299335" y="5577868"/>
            <a:ext cx="3249930" cy="678152"/>
            <a:chOff x="2108377" y="5577868"/>
            <a:chExt cx="3249930" cy="678152"/>
          </a:xfrm>
        </p:grpSpPr>
        <p:sp>
          <p:nvSpPr>
            <p:cNvPr id="155" name="TextBox 154"/>
            <p:cNvSpPr txBox="1"/>
            <p:nvPr/>
          </p:nvSpPr>
          <p:spPr>
            <a:xfrm>
              <a:off x="2108377" y="5806392"/>
              <a:ext cx="3249930" cy="4496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400" b="1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</a:rPr>
                <a:t>유스케이스 다이어그램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156" name="직선 연결선 155"/>
            <p:cNvCxnSpPr/>
            <p:nvPr/>
          </p:nvCxnSpPr>
          <p:spPr>
            <a:xfrm>
              <a:off x="3418483" y="5577868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7" name="직사각형 271"/>
          <p:cNvSpPr/>
          <p:nvPr/>
        </p:nvSpPr>
        <p:spPr>
          <a:xfrm>
            <a:off x="6588250" y="1584689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 Light"/>
              <a:cs typeface="Arial"/>
            </a:endParaRPr>
          </a:p>
        </p:txBody>
      </p:sp>
      <p:grpSp>
        <p:nvGrpSpPr>
          <p:cNvPr id="288" name="그룹 275"/>
          <p:cNvGrpSpPr/>
          <p:nvPr/>
        </p:nvGrpSpPr>
        <p:grpSpPr>
          <a:xfrm rot="0">
            <a:off x="6585963" y="1573434"/>
            <a:ext cx="668244" cy="668244"/>
            <a:chOff x="1289606" y="1576156"/>
            <a:chExt cx="668244" cy="668244"/>
          </a:xfrm>
        </p:grpSpPr>
        <p:sp>
          <p:nvSpPr>
            <p:cNvPr id="289" name="직사각형 17"/>
            <p:cNvSpPr/>
            <p:nvPr/>
          </p:nvSpPr>
          <p:spPr>
            <a:xfrm>
              <a:off x="1289606" y="1576156"/>
              <a:ext cx="668244" cy="668244"/>
            </a:xfrm>
            <a:prstGeom prst="rect">
              <a:avLst/>
            </a:prstGeom>
            <a:solidFill>
              <a:srgbClr val="fd827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 Light"/>
                <a:cs typeface="Arial"/>
              </a:endParaRPr>
            </a:p>
          </p:txBody>
        </p:sp>
        <p:sp>
          <p:nvSpPr>
            <p:cNvPr id="290" name="TextBox 18"/>
            <p:cNvSpPr txBox="1"/>
            <p:nvPr/>
          </p:nvSpPr>
          <p:spPr>
            <a:xfrm>
              <a:off x="1413052" y="1617890"/>
              <a:ext cx="440055" cy="5736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Arial"/>
                  <a:ea typeface="나눔스퀘어 Light"/>
                  <a:cs typeface="Arial"/>
                </a:rPr>
                <a:t>2</a:t>
              </a:r>
              <a:endPara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 Light"/>
                <a:cs typeface="Arial"/>
              </a:endParaRPr>
            </a:p>
          </p:txBody>
        </p:sp>
      </p:grpSp>
      <p:grpSp>
        <p:nvGrpSpPr>
          <p:cNvPr id="291" name="그룹 274"/>
          <p:cNvGrpSpPr/>
          <p:nvPr/>
        </p:nvGrpSpPr>
        <p:grpSpPr>
          <a:xfrm rot="0">
            <a:off x="7861934" y="5575147"/>
            <a:ext cx="2297431" cy="680873"/>
            <a:chOff x="2565577" y="5577868"/>
            <a:chExt cx="2297431" cy="680873"/>
          </a:xfrm>
        </p:grpSpPr>
        <p:sp>
          <p:nvSpPr>
            <p:cNvPr id="292" name="TextBox 154"/>
            <p:cNvSpPr txBox="1"/>
            <p:nvPr/>
          </p:nvSpPr>
          <p:spPr>
            <a:xfrm>
              <a:off x="2565577" y="5806391"/>
              <a:ext cx="2297432" cy="4523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  <a:solidFill>
                    <a:srgbClr val="3b3838"/>
                  </a:solidFill>
                  <a:latin typeface="Arial"/>
                  <a:ea typeface="나눔스퀘어 Bold"/>
                </a:rPr>
                <a:t>E-R</a:t>
              </a:r>
              <a:r>
  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  <a:solidFill>
                    <a:srgbClr val="3b3838"/>
                  </a:solidFill>
                  <a:latin typeface="Arial"/>
                  <a:ea typeface="나눔스퀘어 Bold"/>
                </a:rPr>
                <a:t> 다이어그램</a:t>
              </a:r>
  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"/>
                <a:ea typeface="나눔스퀘어 Bold"/>
              </a:endParaRPr>
            </a:p>
          </p:txBody>
        </p:sp>
        <p:cxnSp>
          <p:nvCxnSpPr>
            <p:cNvPr id="293" name="직선 연결선 155"/>
            <p:cNvCxnSpPr/>
            <p:nvPr/>
          </p:nvCxnSpPr>
          <p:spPr>
            <a:xfrm>
              <a:off x="3418483" y="5577868"/>
              <a:ext cx="558800" cy="0"/>
            </a:xfrm>
            <a:prstGeom prst="line">
              <a:avLst/>
            </a:prstGeom>
            <a:noFill/>
            <a:ln w="38100" cap="flat" cmpd="sng" algn="ctr">
              <a:solidFill>
                <a:srgbClr val="fd9693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29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13313" y="2301062"/>
            <a:ext cx="4548411" cy="31720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9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64600" y="2303785"/>
            <a:ext cx="4431400" cy="31526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9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96154" y="6562689"/>
            <a:ext cx="2295845" cy="25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60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10337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3658234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기획 및 설계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1818640" y="1570047"/>
            <a:ext cx="8554720" cy="923330"/>
            <a:chOff x="1818640" y="1788161"/>
            <a:chExt cx="8554720" cy="923330"/>
          </a:xfrm>
        </p:grpSpPr>
        <p:sp>
          <p:nvSpPr>
            <p:cNvPr id="2" name="직사각형 1"/>
            <p:cNvSpPr/>
            <p:nvPr/>
          </p:nvSpPr>
          <p:spPr>
            <a:xfrm>
              <a:off x="1818640" y="1788161"/>
              <a:ext cx="1033103" cy="923330"/>
            </a:xfrm>
            <a:prstGeom prst="rect">
              <a:avLst/>
            </a:prstGeom>
            <a:solidFill>
              <a:srgbClr val="fd8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004143" y="1788161"/>
              <a:ext cx="7369217" cy="923330"/>
            </a:xfrm>
            <a:prstGeom prst="rect">
              <a:avLst/>
            </a:prstGeom>
            <a:solidFill>
              <a:srgbClr val="fd8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80260" y="1886616"/>
              <a:ext cx="497205" cy="6917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solidFill>
                    <a:schemeClr val="bg1"/>
                  </a:solidFill>
                </a:rPr>
                <a:t>1</a:t>
              </a:r>
              <a:endParaRPr lang="ko-KR" altLang="en-US" sz="40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85466" y="1842830"/>
              <a:ext cx="6943352" cy="8213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spc="-150">
                  <a:solidFill>
                    <a:schemeClr val="bg1"/>
                  </a:solidFill>
                  <a:latin typeface="+mj-ea"/>
                  <a:ea typeface="+mj-ea"/>
                </a:rPr>
                <a:t>주문 정보 </a:t>
              </a:r>
              <a:r>
                <a:rPr lang="en-US" altLang="ko-KR" sz="2400" spc="-150">
                  <a:solidFill>
                    <a:schemeClr val="bg1"/>
                  </a:solidFill>
                  <a:latin typeface="+mj-ea"/>
                  <a:ea typeface="+mj-ea"/>
                </a:rPr>
                <a:t>Oracle Database </a:t>
              </a:r>
              <a:r>
                <a:rPr lang="ko-KR" altLang="en-US" sz="2400" spc="-150">
                  <a:solidFill>
                    <a:schemeClr val="bg1"/>
                  </a:solidFill>
                  <a:latin typeface="+mj-ea"/>
                  <a:ea typeface="+mj-ea"/>
                </a:rPr>
                <a:t>연동</a:t>
              </a:r>
              <a:endParaRPr lang="ko-KR" altLang="en-US" sz="2400" spc="-15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lvl="0">
                <a:defRPr/>
              </a:pPr>
              <a:r>
                <a:rPr lang="ko-KR" altLang="en-US" sz="2400" spc="-150">
                  <a:solidFill>
                    <a:schemeClr val="bg1"/>
                  </a:solidFill>
                  <a:latin typeface="+mj-ea"/>
                  <a:ea typeface="+mj-ea"/>
                </a:rPr>
                <a:t>컴퓨터 부품 테이블 구성</a:t>
              </a:r>
              <a:endParaRPr lang="ko-KR" altLang="en-US" sz="2400" spc="-15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 rot="0">
            <a:off x="1818640" y="2963591"/>
            <a:ext cx="8554720" cy="923330"/>
            <a:chOff x="1818640" y="1788161"/>
            <a:chExt cx="8554720" cy="923330"/>
          </a:xfrm>
        </p:grpSpPr>
        <p:sp>
          <p:nvSpPr>
            <p:cNvPr id="20" name="직사각형 19"/>
            <p:cNvSpPr/>
            <p:nvPr/>
          </p:nvSpPr>
          <p:spPr>
            <a:xfrm>
              <a:off x="1818640" y="1788161"/>
              <a:ext cx="1033103" cy="923330"/>
            </a:xfrm>
            <a:prstGeom prst="rect">
              <a:avLst/>
            </a:prstGeom>
            <a:solidFill>
              <a:srgbClr val="fd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4143" y="1788161"/>
              <a:ext cx="7369217" cy="923330"/>
            </a:xfrm>
            <a:prstGeom prst="rect">
              <a:avLst/>
            </a:prstGeom>
            <a:solidFill>
              <a:srgbClr val="fd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80260" y="1886616"/>
              <a:ext cx="497205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solidFill>
                    <a:schemeClr val="bg1"/>
                  </a:solidFill>
                </a:rPr>
                <a:t>2</a:t>
              </a:r>
              <a:endParaRPr lang="ko-KR" altLang="en-US" sz="4000" b="1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5543" y="1856324"/>
              <a:ext cx="6659304" cy="823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spc="-150">
                  <a:solidFill>
                    <a:schemeClr val="bg1"/>
                  </a:solidFill>
                  <a:latin typeface="+mj-ea"/>
                  <a:ea typeface="+mj-ea"/>
                </a:rPr>
                <a:t>관리자를 클라이언트로 구성하고 공장을 서버로 구성하며 </a:t>
              </a:r>
              <a:r>
                <a:rPr lang="en-US" altLang="ko-KR" sz="2400" spc="-150">
                  <a:solidFill>
                    <a:schemeClr val="bg1"/>
                  </a:solidFill>
                  <a:latin typeface="+mj-ea"/>
                  <a:ea typeface="+mj-ea"/>
                </a:rPr>
                <a:t>Json</a:t>
              </a:r>
              <a:r>
                <a:rPr lang="ko-KR" altLang="en-US" sz="2400" spc="-150">
                  <a:solidFill>
                    <a:schemeClr val="bg1"/>
                  </a:solidFill>
                  <a:latin typeface="+mj-ea"/>
                  <a:ea typeface="+mj-ea"/>
                </a:rPr>
                <a:t> 통신으로 주문기능 구현</a:t>
              </a:r>
              <a:endParaRPr lang="ko-KR" altLang="en-US" sz="2400" spc="-15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1818640" y="4319035"/>
            <a:ext cx="8554720" cy="923330"/>
            <a:chOff x="1818640" y="1788161"/>
            <a:chExt cx="8554720" cy="923330"/>
          </a:xfrm>
        </p:grpSpPr>
        <p:sp>
          <p:nvSpPr>
            <p:cNvPr id="27" name="직사각형 26"/>
            <p:cNvSpPr/>
            <p:nvPr/>
          </p:nvSpPr>
          <p:spPr>
            <a:xfrm>
              <a:off x="1818640" y="1788161"/>
              <a:ext cx="1033103" cy="92333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004143" y="1788161"/>
              <a:ext cx="7369217" cy="92333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80260" y="1886616"/>
              <a:ext cx="497205" cy="6955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solidFill>
                    <a:schemeClr val="bg1"/>
                  </a:solidFill>
                </a:rPr>
                <a:t>3</a:t>
              </a:r>
              <a:endParaRPr lang="ko-KR" altLang="en-US" sz="4000" b="1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75545" y="1837274"/>
              <a:ext cx="6810002" cy="821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spc="-150">
                  <a:solidFill>
                    <a:schemeClr val="bg1"/>
                  </a:solidFill>
                  <a:latin typeface="+mj-ea"/>
                  <a:ea typeface="+mj-ea"/>
                </a:rPr>
                <a:t>Database </a:t>
              </a:r>
              <a:r>
                <a:rPr lang="ko-KR" altLang="en-US" sz="2400" spc="-150">
                  <a:solidFill>
                    <a:schemeClr val="bg1"/>
                  </a:solidFill>
                  <a:latin typeface="+mj-ea"/>
                  <a:ea typeface="+mj-ea"/>
                </a:rPr>
                <a:t>테이블을 비교에 용이하게 차트를 이용하여 시각화</a:t>
              </a:r>
              <a:endParaRPr lang="ko-KR" altLang="en-US" sz="2400" spc="-15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그룹 23"/>
          <p:cNvGrpSpPr/>
          <p:nvPr/>
        </p:nvGrpSpPr>
        <p:grpSpPr>
          <a:xfrm rot="0">
            <a:off x="1818640" y="5629913"/>
            <a:ext cx="8554720" cy="923330"/>
            <a:chOff x="1818640" y="1788161"/>
            <a:chExt cx="8554720" cy="923330"/>
          </a:xfrm>
        </p:grpSpPr>
        <p:sp>
          <p:nvSpPr>
            <p:cNvPr id="33" name="직사각형 26"/>
            <p:cNvSpPr/>
            <p:nvPr/>
          </p:nvSpPr>
          <p:spPr>
            <a:xfrm>
              <a:off x="1818640" y="1788161"/>
              <a:ext cx="1033103" cy="923330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12700" cap="flat" cmpd="sng" algn="ctr">
              <a:noFill/>
              <a:prstDash val="solid"/>
              <a:miter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 Light"/>
                <a:cs typeface="Arial"/>
              </a:endParaRPr>
            </a:p>
          </p:txBody>
        </p:sp>
        <p:sp>
          <p:nvSpPr>
            <p:cNvPr id="34" name="직사각형 28"/>
            <p:cNvSpPr/>
            <p:nvPr/>
          </p:nvSpPr>
          <p:spPr>
            <a:xfrm>
              <a:off x="3004143" y="1788161"/>
              <a:ext cx="7369217" cy="923330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12700" cap="flat" cmpd="sng" algn="ctr">
              <a:noFill/>
              <a:prstDash val="solid"/>
              <a:miter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 Light"/>
                <a:cs typeface="Arial"/>
              </a:endParaRPr>
            </a:p>
          </p:txBody>
        </p:sp>
        <p:sp>
          <p:nvSpPr>
            <p:cNvPr id="35" name="TextBox 29"/>
            <p:cNvSpPr txBox="1"/>
            <p:nvPr/>
          </p:nvSpPr>
          <p:spPr>
            <a:xfrm>
              <a:off x="2080260" y="1886616"/>
              <a:ext cx="497205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Arial"/>
                  <a:ea typeface="나눔스퀘어 Light"/>
                  <a:cs typeface="Arial"/>
                </a:rPr>
                <a:t>4</a:t>
              </a:r>
              <a:endPara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 Light"/>
                <a:cs typeface="Arial"/>
              </a:endParaRPr>
            </a:p>
          </p:txBody>
        </p:sp>
        <p:sp>
          <p:nvSpPr>
            <p:cNvPr id="36" name="TextBox 30"/>
            <p:cNvSpPr txBox="1"/>
            <p:nvPr/>
          </p:nvSpPr>
          <p:spPr>
            <a:xfrm>
              <a:off x="3275545" y="1999199"/>
              <a:ext cx="6617120" cy="45316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400" b="0" i="0" u="none" strike="noStrike" kern="1200" cap="none" spc="-150" normalizeH="0" baseline="0" mc:Ignorable="hp" hp:hslEmbossed="0">
                  <a:solidFill>
                    <a:srgbClr val="ffffff"/>
                  </a:solidFill>
                  <a:latin typeface="나눔스퀘어 Bold"/>
                  <a:ea typeface="나눔스퀘어 Bold"/>
                </a:rPr>
                <a:t>컴퓨터 공정의 전반적인 흐름을 애니메이션으로 구현</a:t>
              </a:r>
  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endParaRPr>
            </a:p>
          </p:txBody>
        </p:sp>
      </p:grp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96154" y="6562689"/>
            <a:ext cx="2295845" cy="25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2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600138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데이터 베이스 사진 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!!</a:t>
            </a:r>
            <a:endParaRPr lang="en-US" altLang="ko-KR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C5A10DF-32A6-4DE9-9DEB-0FE2722FA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66342"/>
              </p:ext>
            </p:extLst>
          </p:nvPr>
        </p:nvGraphicFramePr>
        <p:xfrm>
          <a:off x="1550884" y="1998098"/>
          <a:ext cx="10146872" cy="4005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6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6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6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 PLAN</a:t>
                      </a:r>
                      <a:endParaRPr lang="ko-KR" alt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 PLAN</a:t>
                      </a:r>
                      <a:endParaRPr lang="ko-KR" alt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 PLAN</a:t>
                      </a:r>
                      <a:endParaRPr lang="ko-KR" alt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 PLAN</a:t>
                      </a:r>
                      <a:endParaRPr lang="ko-KR" alt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Insert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text here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Insert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text here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Insert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text here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Insert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text here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XX%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YY%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ZZ%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BB%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 MB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 MB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 MB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 MB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OOO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OOO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OOO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OOO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67580" y="6562689"/>
            <a:ext cx="2295845" cy="25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05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3FB60C-50AF-4014-A150-00FC27736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6BA90C2-C5AA-4C07-A58C-6B086D0923C4}"/>
              </a:ext>
            </a:extLst>
          </p:cNvPr>
          <p:cNvSpPr/>
          <p:nvPr/>
        </p:nvSpPr>
        <p:spPr>
          <a:xfrm>
            <a:off x="0" y="2580640"/>
            <a:ext cx="6096000" cy="169672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37460" y="3429000"/>
            <a:ext cx="2535555" cy="7505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공정 과정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8277A-A333-4D97-A0B3-C22CD6D88712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 rot="0">
            <a:off x="0" y="1025159"/>
            <a:ext cx="2397760" cy="769441"/>
            <a:chOff x="7205150" y="2083172"/>
            <a:chExt cx="2397760" cy="769441"/>
          </a:xfrm>
        </p:grpSpPr>
        <p:sp>
          <p:nvSpPr>
            <p:cNvPr id="9" name="직사각형 8"/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#Part 3,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53312" y="6476947"/>
            <a:ext cx="2238687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15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20 pink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276</ep:Words>
  <ep:PresentationFormat>와이드스크린</ep:PresentationFormat>
  <ep:Paragraphs>76</ep:Paragraphs>
  <ep:Slides>13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2020-04-05T23:47:55.000</dcterms:created>
  <dc:creator>Yu Saebyeol</dc:creator>
  <cp:lastModifiedBy>Admin</cp:lastModifiedBy>
  <dcterms:modified xsi:type="dcterms:W3CDTF">2023-08-11T02:35:07.141</dcterms:modified>
  <cp:revision>62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